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7FF"/>
    <a:srgbClr val="00008A"/>
    <a:srgbClr val="4D2403"/>
    <a:srgbClr val="1E008A"/>
    <a:srgbClr val="77AC00"/>
    <a:srgbClr val="006C12"/>
    <a:srgbClr val="003402"/>
    <a:srgbClr val="DBFF01"/>
    <a:srgbClr val="FF6201"/>
    <a:srgbClr val="FE8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4" d="100"/>
          <a:sy n="114" d="100"/>
        </p:scale>
        <p:origin x="-1470" y="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6" y="4497935"/>
            <a:ext cx="7940660" cy="876735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414166"/>
            <a:ext cx="7940659" cy="76352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7" y="1291131"/>
            <a:ext cx="8246069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054655"/>
            <a:ext cx="8246071" cy="4123035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05" y="424248"/>
            <a:ext cx="6751105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5" y="1291131"/>
            <a:ext cx="6751105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5"/>
            <a:ext cx="82296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1291131"/>
            <a:ext cx="824607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6" y="2101866"/>
            <a:ext cx="4123035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6" y="2712686"/>
            <a:ext cx="4123035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101866"/>
            <a:ext cx="4106566" cy="571631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9" y="2712687"/>
            <a:ext cx="4106566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497936"/>
            <a:ext cx="8084216" cy="763525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Visiting London City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261461"/>
            <a:ext cx="8093365" cy="45811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 – The Battle of Neighborhoods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030115" y="6177691"/>
            <a:ext cx="4075600" cy="458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Jorge Álvarez de la Fuente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Explanatory Analysis. Analyzing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80" y="2970885"/>
            <a:ext cx="4853037" cy="335951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59785" y="2360065"/>
            <a:ext cx="6871725" cy="4581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Restaurants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popular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venue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Explanatory Analysis. Analyzing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" y="2360065"/>
            <a:ext cx="4376420" cy="3827780"/>
          </a:xfrm>
          <a:prstGeom prst="rect">
            <a:avLst/>
          </a:prstGeom>
        </p:spPr>
      </p:pic>
      <p:pic>
        <p:nvPicPr>
          <p:cNvPr id="8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04" y="2360065"/>
            <a:ext cx="4323715" cy="381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03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Explanatory Analysis. Analyzing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05" y="2970885"/>
            <a:ext cx="5650085" cy="351221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59785" y="2360065"/>
            <a:ext cx="7024430" cy="44696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Word clouds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visualization was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applied to find the most common venues in London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city.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51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Explanatory Analysis. Clustering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00662" y="2371213"/>
            <a:ext cx="5497380" cy="4469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London city map with all clusters represented with different </a:t>
            </a:r>
            <a:r>
              <a:rPr lang="en-GB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2818180"/>
            <a:ext cx="6200775" cy="3726815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6722469" y="4553616"/>
            <a:ext cx="2157632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Map legend:</a:t>
            </a:r>
          </a:p>
          <a:p>
            <a:pPr lvl="0">
              <a:lnSpc>
                <a:spcPct val="150000"/>
              </a:lnSpc>
            </a:pP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0: </a:t>
            </a: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lvl="0">
              <a:lnSpc>
                <a:spcPct val="150000"/>
              </a:lnSpc>
            </a:pP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1: </a:t>
            </a: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Purple</a:t>
            </a:r>
            <a:endParaRPr lang="es-E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Cluster 2: Light </a:t>
            </a: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endParaRPr lang="es-E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Cluster 3: Light </a:t>
            </a: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endParaRPr lang="es-E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Cluster 4: Light </a:t>
            </a: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endParaRPr lang="es-E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0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Explanatory Analysis. Examining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03371" y="2656544"/>
            <a:ext cx="1908812" cy="4469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 0 Word Cloud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1" y="3123590"/>
            <a:ext cx="3970330" cy="2595986"/>
          </a:xfrm>
          <a:prstGeom prst="rect">
            <a:avLst/>
          </a:prstGeom>
          <a:ln w="25400">
            <a:noFill/>
          </a:ln>
        </p:spPr>
      </p:pic>
      <p:pic>
        <p:nvPicPr>
          <p:cNvPr id="7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50" y="3115827"/>
            <a:ext cx="4419296" cy="2603750"/>
          </a:xfrm>
          <a:prstGeom prst="rect">
            <a:avLst/>
          </a:prstGeom>
          <a:ln w="25400"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717288" y="2668860"/>
            <a:ext cx="1908812" cy="446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 1 Word Cloud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84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Explanatory Analysis. Examining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03371" y="2656544"/>
            <a:ext cx="1908812" cy="4469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 2 Word Cloud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69993" y="2668860"/>
            <a:ext cx="1908812" cy="446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 3 Word Cloud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3123590"/>
            <a:ext cx="3970330" cy="2443279"/>
          </a:xfrm>
          <a:prstGeom prst="rect">
            <a:avLst/>
          </a:prstGeom>
          <a:ln w="25400">
            <a:noFill/>
          </a:ln>
        </p:spPr>
      </p:pic>
      <p:pic>
        <p:nvPicPr>
          <p:cNvPr id="11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5" y="3123589"/>
            <a:ext cx="4275740" cy="2443279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299942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Explanatory Analysis. Examining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79418" y="2512770"/>
            <a:ext cx="1908812" cy="4469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 4 Word Cloud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5" y="2970885"/>
            <a:ext cx="5191970" cy="3238605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148127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8965" y="2512770"/>
            <a:ext cx="8246071" cy="366492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visitors perspective, the most relevant venues found in the explanatory analysis were hotels, restaurants, bars, theaters, pubs, bakeries, groceries, coffee shops,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gyms.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most popular cuisine types were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italian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food,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indian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food,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turkish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food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japanese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food.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hotels were found in districts located in southwest and north of London city, while most restaurants were found in districts located in east and northeast of London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city.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was found that most of the venues revealed during the explanatory analysis are located in London center, center-east, south and north periphery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too.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2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8965" y="2512770"/>
            <a:ext cx="8246071" cy="259598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There are a number of gaps in the present project that could be benefitted from further research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explanatory analysis results depend on the accuracy of Foursquare data and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Milesfaster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website has limitations as per the number of postal codes included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more detailed evaluation should have included prices and iconic attractions in London city such as Buckingham Palace and Big Ben.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7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Business Problem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1" y="2665475"/>
            <a:ext cx="7940661" cy="320680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London is a world tourist destination with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full potential to become the best city to visit in Europe but it still has challenges for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visitors.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project will analyse the venues available for people visiting London in order to look for the best recreational activities and locations in the variety of districts in London city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project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interesting to visitors and expats who are considering visiting and relocating to London as they will be able to identify the most attractive locations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and venues there.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Acquisition and Sources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787" y="3276294"/>
            <a:ext cx="2901395" cy="2901395"/>
          </a:xfrm>
        </p:spPr>
        <p:txBody>
          <a:bodyPr>
            <a:noAutofit/>
          </a:bodyPr>
          <a:lstStyle/>
          <a:p>
            <a:pPr lvl="0" algn="just">
              <a:lnSpc>
                <a:spcPct val="125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Postal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District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Postal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Latitude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Postal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Longitude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 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 Latitude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 Longitude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 Category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1059785" y="2542400"/>
            <a:ext cx="2595985" cy="571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Data Acquired</a:t>
            </a:r>
            <a:endParaRPr lang="en-US" b="1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5488230" y="2551962"/>
            <a:ext cx="1527050" cy="571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Sources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88232" y="3276296"/>
            <a:ext cx="2290575" cy="1068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Milesfaster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</a:p>
          <a:p>
            <a:pPr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ArcGIS</a:t>
            </a:r>
          </a:p>
          <a:p>
            <a:pPr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Foursquare API</a:t>
            </a:r>
          </a:p>
        </p:txBody>
      </p:sp>
    </p:spTree>
    <p:extLst>
      <p:ext uri="{BB962C8B-B14F-4D97-AF65-F5344CB8AC3E}">
        <p14:creationId xmlns:p14="http://schemas.microsoft.com/office/powerpoint/2010/main" val="10438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785" y="2360065"/>
            <a:ext cx="7177135" cy="4581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of postal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codes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respective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districts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Milesfaster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22" y="2941270"/>
            <a:ext cx="4722495" cy="1098551"/>
          </a:xfrm>
          <a:prstGeom prst="rect">
            <a:avLst/>
          </a:prstGeom>
          <a:ln w="12700"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70334" y="4345231"/>
            <a:ext cx="5039265" cy="458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60" y="4956051"/>
            <a:ext cx="2432685" cy="105664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71421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ArcGIS and Foursquare API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8316" y="2512770"/>
            <a:ext cx="4914942" cy="76707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Foursquare</a:t>
            </a: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to explore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districts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segment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of London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city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visualized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42808" y="2509223"/>
            <a:ext cx="2443280" cy="767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itchFamily="34" charset="0"/>
              <a:buNone/>
            </a:pP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ArcGIS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districts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3429000"/>
            <a:ext cx="3506470" cy="1054735"/>
          </a:xfrm>
          <a:prstGeom prst="rect">
            <a:avLst/>
          </a:prstGeom>
        </p:spPr>
      </p:pic>
      <p:pic>
        <p:nvPicPr>
          <p:cNvPr id="9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85" y="3429000"/>
            <a:ext cx="4859372" cy="2977749"/>
          </a:xfrm>
          <a:prstGeom prst="rect">
            <a:avLst/>
          </a:prstGeom>
          <a:ln w="1905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5733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Foursquare API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2360065"/>
            <a:ext cx="8246070" cy="137434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function </a:t>
            </a:r>
            <a:r>
              <a:rPr lang="en-GB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getNearbyVenues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obtains information per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venue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and contains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API request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the GET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request.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was created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with new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columns: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district, district latitude, district longitude, venue name, venue latitude, venue longitude and venue category. 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getNearbyVenues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retrieved a total of 11,145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venues.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0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b="18410"/>
          <a:stretch/>
        </p:blipFill>
        <p:spPr bwMode="auto">
          <a:xfrm>
            <a:off x="1059785" y="3887115"/>
            <a:ext cx="7787955" cy="1985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347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2512770"/>
            <a:ext cx="8246070" cy="274868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s-ES" sz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Foursquare API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used to explore all venues of all districts and analyse each district in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London.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most relevant venues to visit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retrieved from the entire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visualized.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most common venues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analysed using word cloud to look for the most common words and translate them into venues.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Each district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grouped with the 10 most common venues.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All districts in London city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clustered, visualized and examined using k-means algorithm.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resulting clusters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analysed using word cloud to validate the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analyses.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6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Explanatory Analysis. Analyzing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85" y="2512769"/>
            <a:ext cx="4886561" cy="3664921"/>
          </a:xfrm>
          <a:prstGeom prst="rect">
            <a:avLst/>
          </a:prstGeom>
          <a:ln w="12700">
            <a:noFill/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1669" y="2529026"/>
            <a:ext cx="3206805" cy="303784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section consists in performing an explanatory data analysis and deriving some additional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information.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containing random chosen relevant venue categories was created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 evaluate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whether or not London is a good place to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visit.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visualizations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bar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plots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follow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202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Explanatory Analysis. Analyzing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52" y="2360065"/>
            <a:ext cx="4275740" cy="4275740"/>
          </a:xfrm>
          <a:prstGeom prst="rect">
            <a:avLst/>
          </a:prstGeom>
          <a:ln w="12700">
            <a:noFill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54375" y="2360065"/>
            <a:ext cx="3206805" cy="212161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venues randomly selected, hotels are the most common venue in London city, followed by restaurants. Hotels were grouped by district to find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top 10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districts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that have more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hotels in London city.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3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742</Words>
  <Application>Microsoft Office PowerPoint</Application>
  <PresentationFormat>Presentación en pantalla (4:3)</PresentationFormat>
  <Paragraphs>82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Office Theme</vt:lpstr>
      <vt:lpstr>Visiting London City</vt:lpstr>
      <vt:lpstr>Business Problem</vt:lpstr>
      <vt:lpstr>Data Acquisition and Sources</vt:lpstr>
      <vt:lpstr>Data Cleaning</vt:lpstr>
      <vt:lpstr>ArcGIS and Foursquare API</vt:lpstr>
      <vt:lpstr>Foursquare API</vt:lpstr>
      <vt:lpstr>Methodology</vt:lpstr>
      <vt:lpstr>Explanatory Analysis. Analyzing districts</vt:lpstr>
      <vt:lpstr>Explanatory Analysis. Analyzing districts</vt:lpstr>
      <vt:lpstr>Explanatory Analysis. Analyzing districts</vt:lpstr>
      <vt:lpstr>Explanatory Analysis. Analyzing districts</vt:lpstr>
      <vt:lpstr>Explanatory Analysis. Analyzing districts</vt:lpstr>
      <vt:lpstr>Explanatory Analysis. Clustering districts</vt:lpstr>
      <vt:lpstr>Explanatory Analysis. Examining districts</vt:lpstr>
      <vt:lpstr>Explanatory Analysis. Examining districts</vt:lpstr>
      <vt:lpstr>Explanatory Analysis. Examining districts</vt:lpstr>
      <vt:lpstr>Conclusions</vt:lpstr>
      <vt:lpstr>Limitations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A</dc:creator>
  <cp:lastModifiedBy>Jorge A</cp:lastModifiedBy>
  <cp:revision>155</cp:revision>
  <dcterms:created xsi:type="dcterms:W3CDTF">2013-08-21T19:17:07Z</dcterms:created>
  <dcterms:modified xsi:type="dcterms:W3CDTF">2021-04-01T21:24:21Z</dcterms:modified>
</cp:coreProperties>
</file>